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1031" r:id="rId2"/>
    <p:sldId id="1036" r:id="rId3"/>
    <p:sldId id="1231" r:id="rId4"/>
    <p:sldId id="1458" r:id="rId5"/>
    <p:sldId id="1459" r:id="rId6"/>
    <p:sldId id="1460" r:id="rId7"/>
    <p:sldId id="1461" r:id="rId8"/>
    <p:sldId id="1463" r:id="rId9"/>
    <p:sldId id="1464" r:id="rId10"/>
    <p:sldId id="1465" r:id="rId11"/>
    <p:sldId id="1466" r:id="rId12"/>
    <p:sldId id="1467" r:id="rId13"/>
  </p:sldIdLst>
  <p:sldSz cx="12192000" cy="6858000"/>
  <p:notesSz cx="7104063" cy="1023461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nter" panose="02000503000000020004" pitchFamily="2" charset="0"/>
      <p:regular r:id="rId19"/>
      <p:bold r:id="rId20"/>
      <p:italic r:id="rId21"/>
      <p:boldItalic r:id="rId22"/>
    </p:embeddedFont>
    <p:embeddedFont>
      <p:font typeface="Libre Franklin" pitchFamily="2" charset="0"/>
      <p:regular r:id="rId23"/>
      <p:bold r:id="rId24"/>
      <p:italic r:id="rId25"/>
      <p:boldItalic r:id="rId26"/>
    </p:embeddedFont>
    <p:embeddedFont>
      <p:font typeface="Microsoft Sans Serif" panose="020B0604020202020204" pitchFamily="34" charset="0"/>
      <p:regular r:id="rId27"/>
    </p:embeddedFont>
    <p:embeddedFont>
      <p:font typeface="Noto Sans Symbols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4" roundtripDataSignature="AMtx7miW9Woo3fcGF6jBp+O7oEAbnb4pb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en saada" initials="" lastIdx="19" clrIdx="0"/>
  <p:cmAuthor id="2" name="Alessandra Capurro" initials="" lastIdx="2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17" autoAdjust="0"/>
    <p:restoredTop sz="94249" autoAdjust="0"/>
  </p:normalViewPr>
  <p:slideViewPr>
    <p:cSldViewPr snapToGrid="0">
      <p:cViewPr varScale="1">
        <p:scale>
          <a:sx n="63" d="100"/>
          <a:sy n="63" d="100"/>
        </p:scale>
        <p:origin x="5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65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264" Type="http://customschemas.google.com/relationships/presentationmetadata" Target="metadata"/><Relationship Id="rId269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26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26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26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fr-CH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‹Nr.›</a:t>
            </a:fld>
            <a:endParaRPr lang="fr-CH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fr-CH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</a:t>
            </a:fld>
            <a:endParaRPr lang="fr-CH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926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Diapositive de titr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6"/>
          <p:cNvPicPr preferRelativeResize="0"/>
          <p:nvPr/>
        </p:nvPicPr>
        <p:blipFill rotWithShape="1">
          <a:blip r:embed="rId2">
            <a:alphaModFix/>
          </a:blip>
          <a:srcRect l="5597" r="5597"/>
          <a:stretch/>
        </p:blipFill>
        <p:spPr>
          <a:xfrm>
            <a:off x="1775885" y="0"/>
            <a:ext cx="10416116" cy="659765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6"/>
          <p:cNvSpPr>
            <a:spLocks noGrp="1"/>
          </p:cNvSpPr>
          <p:nvPr>
            <p:ph type="pic" idx="2"/>
          </p:nvPr>
        </p:nvSpPr>
        <p:spPr>
          <a:xfrm>
            <a:off x="1775885" y="0"/>
            <a:ext cx="10416116" cy="659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0" rIns="72000" bIns="46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ibre Franklin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" name="Google Shape;2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97" y="107045"/>
            <a:ext cx="1567068" cy="67820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6"/>
          <p:cNvSpPr txBox="1">
            <a:spLocks noGrp="1"/>
          </p:cNvSpPr>
          <p:nvPr>
            <p:ph type="body" idx="3"/>
          </p:nvPr>
        </p:nvSpPr>
        <p:spPr>
          <a:xfrm>
            <a:off x="8534400" y="6244168"/>
            <a:ext cx="2438400" cy="6138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None/>
              <a:defRPr sz="1467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75" y="6390510"/>
            <a:ext cx="770371" cy="3211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lSlideMaster.Diapositive de titreHeader" descr=".">
            <a:extLst>
              <a:ext uri="{FF2B5EF4-FFF2-40B4-BE49-F238E27FC236}">
                <a16:creationId xmlns:a16="http://schemas.microsoft.com/office/drawing/2014/main" id="{F5FB5A78-1F72-47EE-8F88-7EE38D4058F0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Diapositive de titreFooter" descr=".">
            <a:extLst>
              <a:ext uri="{FF2B5EF4-FFF2-40B4-BE49-F238E27FC236}">
                <a16:creationId xmlns:a16="http://schemas.microsoft.com/office/drawing/2014/main" id="{8B6651DB-4541-4ABE-9ABB-FBD91F32E803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4" orient="horz" pos="123">
          <p15:clr>
            <a:srgbClr val="FBAE40"/>
          </p15:clr>
        </p15:guide>
        <p15:guide id="5" orient="horz" pos="3117">
          <p15:clr>
            <a:srgbClr val="FBAE40"/>
          </p15:clr>
        </p15:guide>
        <p15:guide id="6" pos="8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2"/>
          <p:cNvSpPr txBox="1">
            <a:spLocks noGrp="1"/>
          </p:cNvSpPr>
          <p:nvPr>
            <p:ph type="body" idx="1"/>
          </p:nvPr>
        </p:nvSpPr>
        <p:spPr>
          <a:xfrm>
            <a:off x="1206501" y="2084917"/>
            <a:ext cx="10301817" cy="451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dt" idx="10"/>
          </p:nvPr>
        </p:nvSpPr>
        <p:spPr>
          <a:xfrm rot="-5400000">
            <a:off x="-1628551" y="3704603"/>
            <a:ext cx="4454736" cy="121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ftr" idx="11"/>
          </p:nvPr>
        </p:nvSpPr>
        <p:spPr>
          <a:xfrm rot="-5400000">
            <a:off x="9487985" y="2498752"/>
            <a:ext cx="4724347" cy="68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2"/>
          <p:cNvSpPr txBox="1">
            <a:spLocks noGrp="1"/>
          </p:cNvSpPr>
          <p:nvPr>
            <p:ph type="sldNum" idx="12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‹Nr.›</a:t>
            </a:fld>
            <a:endParaRPr/>
          </a:p>
        </p:txBody>
      </p:sp>
      <p:sp>
        <p:nvSpPr>
          <p:cNvPr id="2" name="hlSlideMaster.Titre et contenuHeader" descr=".">
            <a:extLst>
              <a:ext uri="{FF2B5EF4-FFF2-40B4-BE49-F238E27FC236}">
                <a16:creationId xmlns:a16="http://schemas.microsoft.com/office/drawing/2014/main" id="{3BBB4C03-BE5C-45A1-AD33-0529FFE91FDC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Titre et contenuFooter" descr=".">
            <a:extLst>
              <a:ext uri="{FF2B5EF4-FFF2-40B4-BE49-F238E27FC236}">
                <a16:creationId xmlns:a16="http://schemas.microsoft.com/office/drawing/2014/main" id="{9595244C-A4E4-4BCB-8DE1-A71425E798EB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apositive de titre">
  <p:cSld name="1_Diapositive de titr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9"/>
          <p:cNvSpPr>
            <a:spLocks noGrp="1"/>
          </p:cNvSpPr>
          <p:nvPr>
            <p:ph type="pic" idx="2"/>
          </p:nvPr>
        </p:nvSpPr>
        <p:spPr>
          <a:xfrm>
            <a:off x="1775885" y="613251"/>
            <a:ext cx="10416116" cy="6244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0" rIns="72000" bIns="46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ibre Franklin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7" name="Google Shape;47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197" y="107045"/>
            <a:ext cx="1567068" cy="67820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49"/>
          <p:cNvSpPr txBox="1">
            <a:spLocks noGrp="1"/>
          </p:cNvSpPr>
          <p:nvPr>
            <p:ph type="body" idx="3"/>
          </p:nvPr>
        </p:nvSpPr>
        <p:spPr>
          <a:xfrm>
            <a:off x="8534400" y="6244168"/>
            <a:ext cx="2438400" cy="6138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None/>
              <a:defRPr sz="1467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75" y="6390510"/>
            <a:ext cx="770371" cy="3211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lSlideMaster.1_Diapositive de titreHeader" descr=".">
            <a:extLst>
              <a:ext uri="{FF2B5EF4-FFF2-40B4-BE49-F238E27FC236}">
                <a16:creationId xmlns:a16="http://schemas.microsoft.com/office/drawing/2014/main" id="{0A304AB5-7387-42AF-976C-DE4537833340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1_Diapositive de titreFooter" descr=".">
            <a:extLst>
              <a:ext uri="{FF2B5EF4-FFF2-40B4-BE49-F238E27FC236}">
                <a16:creationId xmlns:a16="http://schemas.microsoft.com/office/drawing/2014/main" id="{1E0DA571-0D1C-41D7-9F3D-9A32F5295260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4" orient="horz" pos="123">
          <p15:clr>
            <a:srgbClr val="FBAE40"/>
          </p15:clr>
        </p15:guide>
        <p15:guide id="5" orient="horz" pos="3117">
          <p15:clr>
            <a:srgbClr val="FBAE40"/>
          </p15:clr>
        </p15:guide>
        <p15:guide id="6" pos="83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>
  <p:cSld name="Titre de sec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0"/>
          <p:cNvSpPr txBox="1"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Libre Franklin"/>
              <a:buNone/>
              <a:defRPr sz="42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0"/>
          <p:cNvSpPr txBox="1"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18F8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F8F"/>
              </a:buClr>
              <a:buSzPts val="1620"/>
              <a:buNone/>
              <a:defRPr sz="1800">
                <a:solidFill>
                  <a:srgbClr val="918F8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F8F"/>
              </a:buClr>
              <a:buSzPts val="1600"/>
              <a:buNone/>
              <a:defRPr sz="1600">
                <a:solidFill>
                  <a:srgbClr val="918F8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F8F"/>
              </a:buClr>
              <a:buSzPts val="1600"/>
              <a:buNone/>
              <a:defRPr sz="1600">
                <a:solidFill>
                  <a:srgbClr val="918F8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F8F"/>
              </a:buClr>
              <a:buSzPts val="1600"/>
              <a:buNone/>
              <a:defRPr sz="1600">
                <a:solidFill>
                  <a:srgbClr val="918F8F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F8F"/>
              </a:buClr>
              <a:buSzPts val="1600"/>
              <a:buNone/>
              <a:defRPr sz="1600">
                <a:solidFill>
                  <a:srgbClr val="918F8F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F8F"/>
              </a:buClr>
              <a:buSzPts val="1600"/>
              <a:buNone/>
              <a:defRPr sz="1600">
                <a:solidFill>
                  <a:srgbClr val="918F8F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F8F"/>
              </a:buClr>
              <a:buSzPts val="1600"/>
              <a:buNone/>
              <a:defRPr sz="1600">
                <a:solidFill>
                  <a:srgbClr val="918F8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50"/>
          <p:cNvSpPr>
            <a:spLocks noGrp="1"/>
          </p:cNvSpPr>
          <p:nvPr>
            <p:ph type="pic" idx="2"/>
          </p:nvPr>
        </p:nvSpPr>
        <p:spPr>
          <a:xfrm>
            <a:off x="1206501" y="0"/>
            <a:ext cx="48895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50"/>
          <p:cNvSpPr txBox="1">
            <a:spLocks noGrp="1"/>
          </p:cNvSpPr>
          <p:nvPr>
            <p:ph type="dt" idx="10"/>
          </p:nvPr>
        </p:nvSpPr>
        <p:spPr>
          <a:xfrm rot="-5400000">
            <a:off x="-1628551" y="3704603"/>
            <a:ext cx="4454736" cy="121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ftr" idx="11"/>
          </p:nvPr>
        </p:nvSpPr>
        <p:spPr>
          <a:xfrm rot="-5400000">
            <a:off x="9487985" y="2498752"/>
            <a:ext cx="4724347" cy="68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0"/>
          <p:cNvSpPr txBox="1">
            <a:spLocks noGrp="1"/>
          </p:cNvSpPr>
          <p:nvPr>
            <p:ph type="sldNum" idx="12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‹Nr.›</a:t>
            </a:fld>
            <a:endParaRPr/>
          </a:p>
        </p:txBody>
      </p:sp>
      <p:sp>
        <p:nvSpPr>
          <p:cNvPr id="2" name="hlSlideMaster.Titre de sectionHeader" descr=".">
            <a:extLst>
              <a:ext uri="{FF2B5EF4-FFF2-40B4-BE49-F238E27FC236}">
                <a16:creationId xmlns:a16="http://schemas.microsoft.com/office/drawing/2014/main" id="{985933D0-821B-4DB2-9954-1A034245F2DC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Titre de sectionFooter" descr=".">
            <a:extLst>
              <a:ext uri="{FF2B5EF4-FFF2-40B4-BE49-F238E27FC236}">
                <a16:creationId xmlns:a16="http://schemas.microsoft.com/office/drawing/2014/main" id="{650639BE-C243-4D9F-B8AC-EB312D049271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et contenu">
  <p:cSld name="2_Titre et contenu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4"/>
          <p:cNvSpPr>
            <a:spLocks noGrp="1"/>
          </p:cNvSpPr>
          <p:nvPr>
            <p:ph type="pic" idx="2"/>
          </p:nvPr>
        </p:nvSpPr>
        <p:spPr>
          <a:xfrm>
            <a:off x="1206500" y="0"/>
            <a:ext cx="419311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54"/>
          <p:cNvSpPr txBox="1">
            <a:spLocks noGrp="1"/>
          </p:cNvSpPr>
          <p:nvPr>
            <p:ph type="body" idx="1"/>
          </p:nvPr>
        </p:nvSpPr>
        <p:spPr>
          <a:xfrm>
            <a:off x="5399194" y="2084917"/>
            <a:ext cx="6108700" cy="451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54"/>
          <p:cNvSpPr txBox="1">
            <a:spLocks noGrp="1"/>
          </p:cNvSpPr>
          <p:nvPr>
            <p:ph type="dt" idx="10"/>
          </p:nvPr>
        </p:nvSpPr>
        <p:spPr>
          <a:xfrm rot="-5400000">
            <a:off x="-1628551" y="3704603"/>
            <a:ext cx="4454736" cy="121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54"/>
          <p:cNvSpPr txBox="1">
            <a:spLocks noGrp="1"/>
          </p:cNvSpPr>
          <p:nvPr>
            <p:ph type="ftr" idx="11"/>
          </p:nvPr>
        </p:nvSpPr>
        <p:spPr>
          <a:xfrm rot="-5400000">
            <a:off x="9487985" y="2498752"/>
            <a:ext cx="4724347" cy="68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4"/>
          <p:cNvSpPr txBox="1">
            <a:spLocks noGrp="1"/>
          </p:cNvSpPr>
          <p:nvPr>
            <p:ph type="sldNum" idx="12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‹Nr.›</a:t>
            </a:fld>
            <a:endParaRPr/>
          </a:p>
        </p:txBody>
      </p:sp>
      <p:sp>
        <p:nvSpPr>
          <p:cNvPr id="72" name="Google Shape;72;p54"/>
          <p:cNvSpPr txBox="1">
            <a:spLocks noGrp="1"/>
          </p:cNvSpPr>
          <p:nvPr>
            <p:ph type="title"/>
          </p:nvPr>
        </p:nvSpPr>
        <p:spPr>
          <a:xfrm>
            <a:off x="1206502" y="174710"/>
            <a:ext cx="4192693" cy="143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hlSlideMaster.2_Titre et contenuHeader" descr=".">
            <a:extLst>
              <a:ext uri="{FF2B5EF4-FFF2-40B4-BE49-F238E27FC236}">
                <a16:creationId xmlns:a16="http://schemas.microsoft.com/office/drawing/2014/main" id="{83C57CB1-A489-4098-B464-D2D99501C69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2_Titre et contenuFooter" descr=".">
            <a:extLst>
              <a:ext uri="{FF2B5EF4-FFF2-40B4-BE49-F238E27FC236}">
                <a16:creationId xmlns:a16="http://schemas.microsoft.com/office/drawing/2014/main" id="{71A19CB2-7C79-45E3-9FDD-6A1FFD5C96AE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et contenu">
  <p:cSld name="3_Titre et contenu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>
            <a:spLocks noGrp="1"/>
          </p:cNvSpPr>
          <p:nvPr>
            <p:ph type="pic" idx="2"/>
          </p:nvPr>
        </p:nvSpPr>
        <p:spPr>
          <a:xfrm>
            <a:off x="1206500" y="2084917"/>
            <a:ext cx="4193117" cy="477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body" idx="1"/>
          </p:nvPr>
        </p:nvSpPr>
        <p:spPr>
          <a:xfrm>
            <a:off x="5399194" y="2084917"/>
            <a:ext cx="6108700" cy="451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dt" idx="10"/>
          </p:nvPr>
        </p:nvSpPr>
        <p:spPr>
          <a:xfrm rot="-5400000">
            <a:off x="-1628551" y="3704603"/>
            <a:ext cx="4454736" cy="121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56"/>
          <p:cNvSpPr txBox="1">
            <a:spLocks noGrp="1"/>
          </p:cNvSpPr>
          <p:nvPr>
            <p:ph type="ftr" idx="11"/>
          </p:nvPr>
        </p:nvSpPr>
        <p:spPr>
          <a:xfrm rot="-5400000">
            <a:off x="9487985" y="2498752"/>
            <a:ext cx="4724347" cy="68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6"/>
          <p:cNvSpPr txBox="1">
            <a:spLocks noGrp="1"/>
          </p:cNvSpPr>
          <p:nvPr>
            <p:ph type="sldNum" idx="12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‹Nr.›</a:t>
            </a:fld>
            <a:endParaRPr/>
          </a:p>
        </p:txBody>
      </p:sp>
      <p:sp>
        <p:nvSpPr>
          <p:cNvPr id="2" name="hlSlideMaster.3_Titre et contenuHeader" descr=".">
            <a:extLst>
              <a:ext uri="{FF2B5EF4-FFF2-40B4-BE49-F238E27FC236}">
                <a16:creationId xmlns:a16="http://schemas.microsoft.com/office/drawing/2014/main" id="{2D3E9D90-7A4C-4A9A-8F03-1665555411F5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3_Titre et contenuFooter" descr=".">
            <a:extLst>
              <a:ext uri="{FF2B5EF4-FFF2-40B4-BE49-F238E27FC236}">
                <a16:creationId xmlns:a16="http://schemas.microsoft.com/office/drawing/2014/main" id="{DCA060BB-F99F-461C-AC63-E35219506224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seul">
  <p:cSld name="2_Titre seul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9"/>
          <p:cNvSpPr>
            <a:spLocks noGrp="1"/>
          </p:cNvSpPr>
          <p:nvPr>
            <p:ph type="pic" idx="2"/>
          </p:nvPr>
        </p:nvSpPr>
        <p:spPr>
          <a:xfrm>
            <a:off x="1206501" y="0"/>
            <a:ext cx="1030181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59"/>
          <p:cNvSpPr txBox="1">
            <a:spLocks noGrp="1"/>
          </p:cNvSpPr>
          <p:nvPr>
            <p:ph type="dt" idx="10"/>
          </p:nvPr>
        </p:nvSpPr>
        <p:spPr>
          <a:xfrm rot="-5400000">
            <a:off x="-1628551" y="3704603"/>
            <a:ext cx="4454736" cy="121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59"/>
          <p:cNvSpPr txBox="1">
            <a:spLocks noGrp="1"/>
          </p:cNvSpPr>
          <p:nvPr>
            <p:ph type="ftr" idx="11"/>
          </p:nvPr>
        </p:nvSpPr>
        <p:spPr>
          <a:xfrm rot="-5400000">
            <a:off x="9487985" y="2498752"/>
            <a:ext cx="4724347" cy="68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9"/>
          <p:cNvSpPr txBox="1">
            <a:spLocks noGrp="1"/>
          </p:cNvSpPr>
          <p:nvPr>
            <p:ph type="sldNum" idx="12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‹Nr.›</a:t>
            </a:fld>
            <a:endParaRPr/>
          </a:p>
        </p:txBody>
      </p:sp>
      <p:sp>
        <p:nvSpPr>
          <p:cNvPr id="2" name="hlSlideMaster.2_Titre seulHeader" descr=".">
            <a:extLst>
              <a:ext uri="{FF2B5EF4-FFF2-40B4-BE49-F238E27FC236}">
                <a16:creationId xmlns:a16="http://schemas.microsoft.com/office/drawing/2014/main" id="{4B4632AB-F90E-4F0A-9515-CE2C17B34CCB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2_Titre seulFooter" descr=".">
            <a:extLst>
              <a:ext uri="{FF2B5EF4-FFF2-40B4-BE49-F238E27FC236}">
                <a16:creationId xmlns:a16="http://schemas.microsoft.com/office/drawing/2014/main" id="{F8F98A15-77A3-4EAC-A160-1BA05791D58D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seul">
  <p:cSld name="3_Titre seul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0"/>
          <p:cNvSpPr>
            <a:spLocks noGrp="1"/>
          </p:cNvSpPr>
          <p:nvPr>
            <p:ph type="pic" idx="2"/>
          </p:nvPr>
        </p:nvSpPr>
        <p:spPr>
          <a:xfrm>
            <a:off x="1206501" y="4152899"/>
            <a:ext cx="10985500" cy="27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60"/>
          <p:cNvSpPr txBox="1">
            <a:spLocks noGrp="1"/>
          </p:cNvSpPr>
          <p:nvPr>
            <p:ph type="body" idx="1"/>
          </p:nvPr>
        </p:nvSpPr>
        <p:spPr>
          <a:xfrm>
            <a:off x="1206500" y="2084918"/>
            <a:ext cx="10195984" cy="191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60"/>
          <p:cNvSpPr txBox="1">
            <a:spLocks noGrp="1"/>
          </p:cNvSpPr>
          <p:nvPr>
            <p:ph type="dt" idx="10"/>
          </p:nvPr>
        </p:nvSpPr>
        <p:spPr>
          <a:xfrm rot="-5400000">
            <a:off x="-1628551" y="3704603"/>
            <a:ext cx="4454736" cy="121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60"/>
          <p:cNvSpPr txBox="1">
            <a:spLocks noGrp="1"/>
          </p:cNvSpPr>
          <p:nvPr>
            <p:ph type="ftr" idx="11"/>
          </p:nvPr>
        </p:nvSpPr>
        <p:spPr>
          <a:xfrm rot="-5400000">
            <a:off x="9487985" y="2498752"/>
            <a:ext cx="4724347" cy="68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0"/>
          <p:cNvSpPr txBox="1">
            <a:spLocks noGrp="1"/>
          </p:cNvSpPr>
          <p:nvPr>
            <p:ph type="sldNum" idx="12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‹Nr.›</a:t>
            </a:fld>
            <a:endParaRPr/>
          </a:p>
        </p:txBody>
      </p:sp>
      <p:sp>
        <p:nvSpPr>
          <p:cNvPr id="102" name="Google Shape;102;p60"/>
          <p:cNvSpPr txBox="1"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hlSlideMaster.3_Titre seulHeader" descr=".">
            <a:extLst>
              <a:ext uri="{FF2B5EF4-FFF2-40B4-BE49-F238E27FC236}">
                <a16:creationId xmlns:a16="http://schemas.microsoft.com/office/drawing/2014/main" id="{77187034-CF9D-4EAE-A46A-34244A93246D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3_Titre seulFooter" descr=".">
            <a:extLst>
              <a:ext uri="{FF2B5EF4-FFF2-40B4-BE49-F238E27FC236}">
                <a16:creationId xmlns:a16="http://schemas.microsoft.com/office/drawing/2014/main" id="{639640EE-2029-4972-92B1-324762FB3D1E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Libre Franklin"/>
              <a:buNone/>
              <a:defRPr sz="4267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1206501" y="2084917"/>
            <a:ext cx="10301817" cy="451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marR="0" lvl="0" indent="-365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404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ftr" idx="11"/>
          </p:nvPr>
        </p:nvSpPr>
        <p:spPr>
          <a:xfrm rot="-5400000">
            <a:off x="9487985" y="2498752"/>
            <a:ext cx="4724347" cy="68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sldNum" idx="12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‹Nr.›</a:t>
            </a:fld>
            <a:endParaRPr/>
          </a:p>
        </p:txBody>
      </p:sp>
      <p:pic>
        <p:nvPicPr>
          <p:cNvPr id="14" name="Google Shape;14;p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3697" y="176445"/>
            <a:ext cx="871936" cy="37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4675" y="6390510"/>
            <a:ext cx="770371" cy="32114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6" r:id="rId5"/>
    <p:sldLayoutId id="2147483657" r:id="rId6"/>
    <p:sldLayoutId id="2147483660" r:id="rId7"/>
    <p:sldLayoutId id="214748366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6personalities.com/articles/our-theor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19BDBB3-EFF9-4E35-A2F6-3F735EE57F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EPFL </a:t>
            </a:r>
            <a:br>
              <a:rPr lang="en-US" sz="4000" dirty="0"/>
            </a:br>
            <a:r>
              <a:rPr lang="en-US" sz="4000" dirty="0"/>
              <a:t>Space Center</a:t>
            </a:r>
            <a:br>
              <a:rPr lang="en-US" sz="4000" dirty="0"/>
            </a:br>
            <a:r>
              <a:rPr lang="en-US" sz="4000" dirty="0" err="1"/>
              <a:t>eSpace</a:t>
            </a:r>
            <a:endParaRPr lang="de-DE" sz="4000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FEA75203-3781-415B-85D9-40C602D801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90488" indent="1588"/>
            <a:r>
              <a:rPr lang="de-DE" sz="2800" dirty="0"/>
              <a:t>Space Propulsion</a:t>
            </a:r>
            <a:br>
              <a:rPr lang="de-DE" sz="2800" dirty="0"/>
            </a:br>
            <a:r>
              <a:rPr lang="de-DE" sz="2800" dirty="0"/>
              <a:t>ENG-510</a:t>
            </a:r>
          </a:p>
        </p:txBody>
      </p:sp>
    </p:spTree>
    <p:extLst>
      <p:ext uri="{BB962C8B-B14F-4D97-AF65-F5344CB8AC3E}">
        <p14:creationId xmlns:p14="http://schemas.microsoft.com/office/powerpoint/2010/main" val="3983611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C04D4F0-9F00-D043-B80F-52268AB00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Objective: </a:t>
            </a:r>
            <a:r>
              <a:rPr lang="en-US" dirty="0">
                <a:solidFill>
                  <a:schemeClr val="tx1"/>
                </a:solidFill>
              </a:rPr>
              <a:t>What do we know on Teammates </a:t>
            </a:r>
          </a:p>
          <a:p>
            <a:r>
              <a:rPr lang="en-US" dirty="0"/>
              <a:t>What song could you sing?</a:t>
            </a:r>
          </a:p>
          <a:p>
            <a:r>
              <a:rPr lang="en-US" dirty="0"/>
              <a:t>What is your favorite holiday destination?</a:t>
            </a:r>
          </a:p>
          <a:p>
            <a:r>
              <a:rPr lang="en-US" dirty="0"/>
              <a:t>If you could interview anyone famous (dead or alive, real or fiction) who would that be?</a:t>
            </a:r>
          </a:p>
          <a:p>
            <a:r>
              <a:rPr lang="en-US" dirty="0"/>
              <a:t>What person has influenced you the most?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76400"/>
            <a:ext cx="5400000" cy="1430337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 we know on Teammates?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Google Shape;119;p5">
            <a:extLst>
              <a:ext uri="{FF2B5EF4-FFF2-40B4-BE49-F238E27FC236}">
                <a16:creationId xmlns:a16="http://schemas.microsoft.com/office/drawing/2014/main" id="{A4BAE04F-099F-42CA-AA93-ECEA2FDF3970}"/>
              </a:ext>
            </a:extLst>
          </p:cNvPr>
          <p:cNvSpPr/>
          <p:nvPr/>
        </p:nvSpPr>
        <p:spPr>
          <a:xfrm rot="5400000">
            <a:off x="9106960" y="3656689"/>
            <a:ext cx="5486400" cy="395519"/>
          </a:xfrm>
          <a:prstGeom prst="rect">
            <a:avLst/>
          </a:prstGeom>
          <a:solidFill>
            <a:srgbClr val="00A7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Space Propulsion ENG-510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9;p5">
            <a:extLst>
              <a:ext uri="{FF2B5EF4-FFF2-40B4-BE49-F238E27FC236}">
                <a16:creationId xmlns:a16="http://schemas.microsoft.com/office/drawing/2014/main" id="{7F089A66-2ECF-42BF-9CE6-A196B9D774E5}"/>
              </a:ext>
            </a:extLst>
          </p:cNvPr>
          <p:cNvSpPr/>
          <p:nvPr/>
        </p:nvSpPr>
        <p:spPr>
          <a:xfrm rot="16200000">
            <a:off x="-2178160" y="3433489"/>
            <a:ext cx="5040000" cy="39551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lang="de-DE" sz="2400" b="1" dirty="0">
                <a:solidFill>
                  <a:schemeClr val="bg1"/>
                </a:solidFill>
              </a:rPr>
              <a:t>L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–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Personalities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Icebreaker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527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C04D4F0-9F00-D043-B80F-52268AB00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Objective: </a:t>
            </a:r>
            <a:r>
              <a:rPr lang="en-US" dirty="0">
                <a:solidFill>
                  <a:schemeClr val="tx1"/>
                </a:solidFill>
              </a:rPr>
              <a:t>What do we know on Teammates </a:t>
            </a:r>
          </a:p>
          <a:p>
            <a:r>
              <a:rPr lang="en-US" dirty="0"/>
              <a:t>What personal achievement are you most proud of? I survived 5 kids…</a:t>
            </a:r>
          </a:p>
          <a:p>
            <a:r>
              <a:rPr lang="en-US" dirty="0"/>
              <a:t>What is your key talent? Remain calm</a:t>
            </a:r>
          </a:p>
          <a:p>
            <a:r>
              <a:rPr lang="en-US" dirty="0"/>
              <a:t>What is your favorite hobby? Running + beer brewing</a:t>
            </a:r>
          </a:p>
          <a:p>
            <a:r>
              <a:rPr lang="en-US" dirty="0"/>
              <a:t>What would you like people to say about you? Nice guy</a:t>
            </a:r>
          </a:p>
          <a:p>
            <a:r>
              <a:rPr lang="en-US" dirty="0"/>
              <a:t>What human quality do you admire the most? Honesty</a:t>
            </a:r>
          </a:p>
          <a:p>
            <a:r>
              <a:rPr lang="en-US" dirty="0"/>
              <a:t>What is your most memorable film? Jaws 1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76400"/>
            <a:ext cx="5400000" cy="1430337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 we know on Teammates?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Google Shape;119;p5">
            <a:extLst>
              <a:ext uri="{FF2B5EF4-FFF2-40B4-BE49-F238E27FC236}">
                <a16:creationId xmlns:a16="http://schemas.microsoft.com/office/drawing/2014/main" id="{A4BAE04F-099F-42CA-AA93-ECEA2FDF3970}"/>
              </a:ext>
            </a:extLst>
          </p:cNvPr>
          <p:cNvSpPr/>
          <p:nvPr/>
        </p:nvSpPr>
        <p:spPr>
          <a:xfrm rot="5400000">
            <a:off x="9106960" y="3656689"/>
            <a:ext cx="5486400" cy="395519"/>
          </a:xfrm>
          <a:prstGeom prst="rect">
            <a:avLst/>
          </a:prstGeom>
          <a:solidFill>
            <a:srgbClr val="00A7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Space Propulsion ENG-510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9;p5">
            <a:extLst>
              <a:ext uri="{FF2B5EF4-FFF2-40B4-BE49-F238E27FC236}">
                <a16:creationId xmlns:a16="http://schemas.microsoft.com/office/drawing/2014/main" id="{7F089A66-2ECF-42BF-9CE6-A196B9D774E5}"/>
              </a:ext>
            </a:extLst>
          </p:cNvPr>
          <p:cNvSpPr/>
          <p:nvPr/>
        </p:nvSpPr>
        <p:spPr>
          <a:xfrm rot="16200000">
            <a:off x="-2178160" y="3433489"/>
            <a:ext cx="5040000" cy="39551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lang="de-DE" sz="2400" b="1" dirty="0">
                <a:solidFill>
                  <a:schemeClr val="bg1"/>
                </a:solidFill>
              </a:rPr>
              <a:t>L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–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Personalities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Icebreaker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678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C04D4F0-9F00-D043-B80F-52268AB00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Objective: </a:t>
            </a:r>
            <a:r>
              <a:rPr lang="en-US" dirty="0">
                <a:solidFill>
                  <a:schemeClr val="tx1"/>
                </a:solidFill>
              </a:rPr>
              <a:t>What do we know on Teammates </a:t>
            </a:r>
          </a:p>
          <a:p>
            <a:r>
              <a:rPr lang="en-US" dirty="0"/>
              <a:t>What would be the most audacious thing that you have every done?</a:t>
            </a:r>
            <a:br>
              <a:rPr lang="en-US" dirty="0"/>
            </a:br>
            <a:r>
              <a:rPr lang="en-US" dirty="0"/>
              <a:t>Parachute jump</a:t>
            </a:r>
          </a:p>
          <a:p>
            <a:r>
              <a:rPr lang="en-US" dirty="0"/>
              <a:t>What song could you sing? Never ask me to sing!</a:t>
            </a:r>
          </a:p>
          <a:p>
            <a:r>
              <a:rPr lang="en-US" dirty="0"/>
              <a:t>What is your favorite holiday destination? Bicycle trips in the Alpes</a:t>
            </a:r>
          </a:p>
          <a:p>
            <a:r>
              <a:rPr lang="en-US" dirty="0"/>
              <a:t>If you could interview anyone famous (dead or alive, real or fiction) who would that be? No interest</a:t>
            </a:r>
          </a:p>
          <a:p>
            <a:r>
              <a:rPr lang="en-US" dirty="0"/>
              <a:t>What person has influenced you the most? Apart from my parents it is Richard </a:t>
            </a:r>
            <a:r>
              <a:rPr lang="en-US" dirty="0" err="1"/>
              <a:t>Nerurkar</a:t>
            </a:r>
            <a:r>
              <a:rPr lang="en-US" dirty="0"/>
              <a:t> who initiated my interest in running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76400"/>
            <a:ext cx="5400000" cy="1430337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 we know on Teammates?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Google Shape;119;p5">
            <a:extLst>
              <a:ext uri="{FF2B5EF4-FFF2-40B4-BE49-F238E27FC236}">
                <a16:creationId xmlns:a16="http://schemas.microsoft.com/office/drawing/2014/main" id="{A4BAE04F-099F-42CA-AA93-ECEA2FDF3970}"/>
              </a:ext>
            </a:extLst>
          </p:cNvPr>
          <p:cNvSpPr/>
          <p:nvPr/>
        </p:nvSpPr>
        <p:spPr>
          <a:xfrm rot="5400000">
            <a:off x="9106960" y="3656689"/>
            <a:ext cx="5486400" cy="395519"/>
          </a:xfrm>
          <a:prstGeom prst="rect">
            <a:avLst/>
          </a:prstGeom>
          <a:solidFill>
            <a:srgbClr val="00A7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Space Propulsion ENG-510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9;p5">
            <a:extLst>
              <a:ext uri="{FF2B5EF4-FFF2-40B4-BE49-F238E27FC236}">
                <a16:creationId xmlns:a16="http://schemas.microsoft.com/office/drawing/2014/main" id="{7F089A66-2ECF-42BF-9CE6-A196B9D774E5}"/>
              </a:ext>
            </a:extLst>
          </p:cNvPr>
          <p:cNvSpPr/>
          <p:nvPr/>
        </p:nvSpPr>
        <p:spPr>
          <a:xfrm rot="16200000">
            <a:off x="-2178160" y="3433489"/>
            <a:ext cx="5040000" cy="39551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lang="de-DE" sz="2400" b="1" dirty="0">
                <a:solidFill>
                  <a:schemeClr val="bg1"/>
                </a:solidFill>
              </a:rPr>
              <a:t>L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–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Personalities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Icebreaker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852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8A9D141-69FE-47B3-B711-5F3861921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1" y="-12921"/>
            <a:ext cx="4856155" cy="68895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37F1AB-8F06-4DFE-A73A-556DB6555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# 1</a:t>
            </a:r>
            <a:br>
              <a:rPr lang="en-US" dirty="0"/>
            </a:br>
            <a:r>
              <a:rPr lang="en-US" dirty="0"/>
              <a:t>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B4A26-1E15-421F-909D-81D6FA4DF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Personalities and icebreaker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633BE907-CF77-4C0F-AB59-D399595E4CA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164297" y="0"/>
            <a:ext cx="4922845" cy="6858000"/>
          </a:xfrm>
        </p:spPr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E29E4EF-2FB0-82CE-B808-700891E94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50" y="-14990"/>
            <a:ext cx="5075903" cy="3429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C118706-4B4E-A2A9-5259-D2AB2E9D5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479" y="3132944"/>
            <a:ext cx="4976177" cy="37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2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C04D4F0-9F00-D043-B80F-52268AB00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Objective: To understand + accept different personalities</a:t>
            </a:r>
            <a:endParaRPr lang="en-US" dirty="0"/>
          </a:p>
          <a:p>
            <a:r>
              <a:rPr lang="en-US" dirty="0"/>
              <a:t>16 </a:t>
            </a:r>
            <a:r>
              <a:rPr lang="en-US" dirty="0">
                <a:hlinkClick r:id="rId2"/>
              </a:rPr>
              <a:t>personalities</a:t>
            </a:r>
            <a:endParaRPr lang="en-US" dirty="0"/>
          </a:p>
          <a:p>
            <a:r>
              <a:rPr lang="en-US" dirty="0"/>
              <a:t>Energy: </a:t>
            </a:r>
            <a:r>
              <a:rPr lang="en-US" b="0" i="0" dirty="0">
                <a:solidFill>
                  <a:srgbClr val="343C4B"/>
                </a:solidFill>
                <a:effectLst/>
                <a:latin typeface="Inter" panose="020B0502030000000004" pitchFamily="34" charset="0"/>
              </a:rPr>
              <a:t>This aspect shows how we interact with our surroundings</a:t>
            </a:r>
            <a:br>
              <a:rPr lang="en-US" b="0" i="0" dirty="0">
                <a:solidFill>
                  <a:srgbClr val="343C4B"/>
                </a:solidFill>
                <a:effectLst/>
                <a:latin typeface="Inter" panose="020B0502030000000004" pitchFamily="34" charset="0"/>
              </a:rPr>
            </a:br>
            <a:r>
              <a:rPr lang="en-US" b="1" u="sng" dirty="0"/>
              <a:t>I</a:t>
            </a:r>
            <a:r>
              <a:rPr lang="en-US" dirty="0"/>
              <a:t>ntroverted or </a:t>
            </a:r>
            <a:r>
              <a:rPr lang="en-US" b="1" u="sng" dirty="0"/>
              <a:t>E</a:t>
            </a:r>
            <a:r>
              <a:rPr lang="en-US" dirty="0"/>
              <a:t>xtroverted (I or E)</a:t>
            </a:r>
          </a:p>
          <a:p>
            <a:r>
              <a:rPr lang="en-US" dirty="0"/>
              <a:t>Mind: The second aspect determines how we see the world and process information</a:t>
            </a:r>
            <a:br>
              <a:rPr lang="en-US" b="0" i="0" dirty="0">
                <a:solidFill>
                  <a:srgbClr val="343C4B"/>
                </a:solidFill>
                <a:effectLst/>
                <a:latin typeface="Inter" panose="020B0502030000000004" pitchFamily="34" charset="0"/>
              </a:rPr>
            </a:br>
            <a:r>
              <a:rPr lang="en-US" b="0" i="0" dirty="0" err="1">
                <a:solidFill>
                  <a:srgbClr val="343C4B"/>
                </a:solidFill>
                <a:effectLst/>
                <a:latin typeface="Inter" panose="020B0502030000000004" pitchFamily="34" charset="0"/>
              </a:rPr>
              <a:t>Ob</a:t>
            </a:r>
            <a:r>
              <a:rPr lang="en-US" b="1" i="0" dirty="0" err="1">
                <a:solidFill>
                  <a:srgbClr val="343C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  <a:t>S</a:t>
            </a:r>
            <a:r>
              <a:rPr lang="en-US" b="0" i="0" dirty="0" err="1">
                <a:solidFill>
                  <a:srgbClr val="343C4B"/>
                </a:solidFill>
                <a:effectLst/>
                <a:latin typeface="Inter" panose="020B0502030000000004" pitchFamily="34" charset="0"/>
              </a:rPr>
              <a:t>ervant</a:t>
            </a:r>
            <a:r>
              <a:rPr lang="en-US" b="0" i="0" dirty="0">
                <a:solidFill>
                  <a:srgbClr val="343C4B"/>
                </a:solidFill>
                <a:effectLst/>
                <a:latin typeface="Inter" panose="020B0502030000000004" pitchFamily="34" charset="0"/>
              </a:rPr>
              <a:t> or </a:t>
            </a:r>
            <a:r>
              <a:rPr lang="en-US" b="0" i="0" dirty="0" err="1">
                <a:solidFill>
                  <a:srgbClr val="343C4B"/>
                </a:solidFill>
                <a:effectLst/>
                <a:latin typeface="Inter" panose="020B0502030000000004" pitchFamily="34" charset="0"/>
              </a:rPr>
              <a:t>i</a:t>
            </a:r>
            <a:r>
              <a:rPr lang="en-US" b="1" i="0" u="sng" dirty="0" err="1">
                <a:solidFill>
                  <a:srgbClr val="343C4B"/>
                </a:solidFill>
                <a:effectLst/>
                <a:latin typeface="Inter" panose="020B0502030000000004" pitchFamily="34" charset="0"/>
              </a:rPr>
              <a:t>N</a:t>
            </a:r>
            <a:r>
              <a:rPr lang="en-US" b="0" i="0" dirty="0" err="1">
                <a:solidFill>
                  <a:srgbClr val="343C4B"/>
                </a:solidFill>
                <a:effectLst/>
                <a:latin typeface="Inter" panose="020B0502030000000004" pitchFamily="34" charset="0"/>
              </a:rPr>
              <a:t>tuitive</a:t>
            </a:r>
            <a:r>
              <a:rPr lang="en-US" b="0" i="0" dirty="0">
                <a:solidFill>
                  <a:srgbClr val="343C4B"/>
                </a:solidFill>
                <a:effectLst/>
                <a:latin typeface="Inter" panose="020B0502030000000004" pitchFamily="34" charset="0"/>
              </a:rPr>
              <a:t> (S or N)</a:t>
            </a:r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76400"/>
            <a:ext cx="5400000" cy="1430337"/>
          </a:xfrm>
          <a:solidFill>
            <a:schemeClr val="tx1"/>
          </a:solidFill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Which Personalities do exist?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Google Shape;119;p5">
            <a:extLst>
              <a:ext uri="{FF2B5EF4-FFF2-40B4-BE49-F238E27FC236}">
                <a16:creationId xmlns:a16="http://schemas.microsoft.com/office/drawing/2014/main" id="{A4BAE04F-099F-42CA-AA93-ECEA2FDF3970}"/>
              </a:ext>
            </a:extLst>
          </p:cNvPr>
          <p:cNvSpPr/>
          <p:nvPr/>
        </p:nvSpPr>
        <p:spPr>
          <a:xfrm rot="5400000">
            <a:off x="9106960" y="3656689"/>
            <a:ext cx="5486400" cy="395519"/>
          </a:xfrm>
          <a:prstGeom prst="rect">
            <a:avLst/>
          </a:prstGeom>
          <a:solidFill>
            <a:srgbClr val="00A7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Space Propulsion ENG-510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9;p5">
            <a:extLst>
              <a:ext uri="{FF2B5EF4-FFF2-40B4-BE49-F238E27FC236}">
                <a16:creationId xmlns:a16="http://schemas.microsoft.com/office/drawing/2014/main" id="{7F089A66-2ECF-42BF-9CE6-A196B9D774E5}"/>
              </a:ext>
            </a:extLst>
          </p:cNvPr>
          <p:cNvSpPr/>
          <p:nvPr/>
        </p:nvSpPr>
        <p:spPr>
          <a:xfrm rot="16200000">
            <a:off x="-2178160" y="3433489"/>
            <a:ext cx="5040000" cy="39551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lang="de-DE" sz="2400" b="1" dirty="0">
                <a:solidFill>
                  <a:schemeClr val="bg1"/>
                </a:solidFill>
              </a:rPr>
              <a:t>L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–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Personalities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Icebreaker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227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C04D4F0-9F00-D043-B80F-52268AB00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Objective: To understand + accept different personalities</a:t>
            </a:r>
            <a:endParaRPr lang="en-US" dirty="0"/>
          </a:p>
          <a:p>
            <a:r>
              <a:rPr lang="en-US" dirty="0"/>
              <a:t>Nature: This aspect determines how we make decisions and cope with emotions)</a:t>
            </a:r>
            <a:br>
              <a:rPr lang="en-US" dirty="0"/>
            </a:br>
            <a:r>
              <a:rPr lang="en-US" b="1" u="sng" dirty="0"/>
              <a:t>T</a:t>
            </a:r>
            <a:r>
              <a:rPr lang="en-US" dirty="0"/>
              <a:t>hinking or </a:t>
            </a:r>
            <a:r>
              <a:rPr lang="en-US" b="1" u="sng" dirty="0"/>
              <a:t>F</a:t>
            </a:r>
            <a:r>
              <a:rPr lang="en-US" dirty="0"/>
              <a:t>eeling (T or F)</a:t>
            </a:r>
          </a:p>
          <a:p>
            <a:r>
              <a:rPr lang="en-US" dirty="0"/>
              <a:t>Tactics: This aspect reflects our approach to work, planning and decision-making</a:t>
            </a:r>
            <a:br>
              <a:rPr lang="en-US" dirty="0"/>
            </a:br>
            <a:r>
              <a:rPr lang="en-US" b="1" u="sng" dirty="0"/>
              <a:t>J</a:t>
            </a:r>
            <a:r>
              <a:rPr lang="en-US" dirty="0"/>
              <a:t>udging or </a:t>
            </a:r>
            <a:r>
              <a:rPr lang="en-US" b="1" u="sng" dirty="0"/>
              <a:t>P</a:t>
            </a:r>
            <a:r>
              <a:rPr lang="en-US" dirty="0"/>
              <a:t>rospecting (J or P)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76400"/>
            <a:ext cx="5400000" cy="1430337"/>
          </a:xfrm>
          <a:solidFill>
            <a:schemeClr val="tx1"/>
          </a:solidFill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Which Personalities do exist?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Google Shape;119;p5">
            <a:extLst>
              <a:ext uri="{FF2B5EF4-FFF2-40B4-BE49-F238E27FC236}">
                <a16:creationId xmlns:a16="http://schemas.microsoft.com/office/drawing/2014/main" id="{A4BAE04F-099F-42CA-AA93-ECEA2FDF3970}"/>
              </a:ext>
            </a:extLst>
          </p:cNvPr>
          <p:cNvSpPr/>
          <p:nvPr/>
        </p:nvSpPr>
        <p:spPr>
          <a:xfrm rot="5400000">
            <a:off x="9106960" y="3656689"/>
            <a:ext cx="5486400" cy="395519"/>
          </a:xfrm>
          <a:prstGeom prst="rect">
            <a:avLst/>
          </a:prstGeom>
          <a:solidFill>
            <a:srgbClr val="00A7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Space Propulsion ENG-510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9;p5">
            <a:extLst>
              <a:ext uri="{FF2B5EF4-FFF2-40B4-BE49-F238E27FC236}">
                <a16:creationId xmlns:a16="http://schemas.microsoft.com/office/drawing/2014/main" id="{7F089A66-2ECF-42BF-9CE6-A196B9D774E5}"/>
              </a:ext>
            </a:extLst>
          </p:cNvPr>
          <p:cNvSpPr/>
          <p:nvPr/>
        </p:nvSpPr>
        <p:spPr>
          <a:xfrm rot="16200000">
            <a:off x="-2178160" y="3433489"/>
            <a:ext cx="5040000" cy="39551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lang="de-DE" sz="2400" b="1" dirty="0">
                <a:solidFill>
                  <a:schemeClr val="bg1"/>
                </a:solidFill>
              </a:rPr>
              <a:t>L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–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Personalities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Icebreaker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9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C04D4F0-9F00-D043-B80F-52268AB00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Objective: To understand + accept different personalities</a:t>
            </a:r>
            <a:endParaRPr lang="en-US" dirty="0"/>
          </a:p>
          <a:p>
            <a:r>
              <a:rPr lang="en-US" dirty="0"/>
              <a:t>My personality is: ISTP</a:t>
            </a:r>
          </a:p>
          <a:p>
            <a:endParaRPr lang="en-US" dirty="0"/>
          </a:p>
          <a:p>
            <a:r>
              <a:rPr lang="en-US" dirty="0"/>
              <a:t>Recap:</a:t>
            </a:r>
          </a:p>
          <a:p>
            <a:pPr lvl="1">
              <a:defRPr/>
            </a:pPr>
            <a:r>
              <a:rPr lang="en-US" sz="2000" dirty="0"/>
              <a:t>There are no good or bad personalities!</a:t>
            </a:r>
          </a:p>
          <a:p>
            <a:pPr lvl="1">
              <a:defRPr/>
            </a:pPr>
            <a:r>
              <a:rPr lang="en-US" sz="2000" dirty="0"/>
              <a:t>It is good to have different personalities in one team!</a:t>
            </a:r>
          </a:p>
          <a:p>
            <a:pPr lvl="1">
              <a:defRPr/>
            </a:pPr>
            <a:r>
              <a:rPr lang="en-US" sz="2000" dirty="0"/>
              <a:t>How different could you behave compared to your real personality?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76400"/>
            <a:ext cx="5400000" cy="1430337"/>
          </a:xfrm>
          <a:solidFill>
            <a:schemeClr val="tx1"/>
          </a:solidFill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Which Personalities do exist?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Google Shape;119;p5">
            <a:extLst>
              <a:ext uri="{FF2B5EF4-FFF2-40B4-BE49-F238E27FC236}">
                <a16:creationId xmlns:a16="http://schemas.microsoft.com/office/drawing/2014/main" id="{A4BAE04F-099F-42CA-AA93-ECEA2FDF3970}"/>
              </a:ext>
            </a:extLst>
          </p:cNvPr>
          <p:cNvSpPr/>
          <p:nvPr/>
        </p:nvSpPr>
        <p:spPr>
          <a:xfrm rot="5400000">
            <a:off x="9106960" y="3656689"/>
            <a:ext cx="5486400" cy="395519"/>
          </a:xfrm>
          <a:prstGeom prst="rect">
            <a:avLst/>
          </a:prstGeom>
          <a:solidFill>
            <a:srgbClr val="00A7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Space Propulsion ENG-510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9;p5">
            <a:extLst>
              <a:ext uri="{FF2B5EF4-FFF2-40B4-BE49-F238E27FC236}">
                <a16:creationId xmlns:a16="http://schemas.microsoft.com/office/drawing/2014/main" id="{7F089A66-2ECF-42BF-9CE6-A196B9D774E5}"/>
              </a:ext>
            </a:extLst>
          </p:cNvPr>
          <p:cNvSpPr/>
          <p:nvPr/>
        </p:nvSpPr>
        <p:spPr>
          <a:xfrm rot="16200000">
            <a:off x="-2178160" y="3433489"/>
            <a:ext cx="5040000" cy="39551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lang="de-DE" sz="2400" b="1" dirty="0">
                <a:solidFill>
                  <a:schemeClr val="bg1"/>
                </a:solidFill>
              </a:rPr>
              <a:t>L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–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Personalities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Icebreaker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69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C04D4F0-9F00-D043-B80F-52268AB00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" indent="0">
              <a:buNone/>
            </a:pPr>
            <a:endParaRPr lang="en-US" sz="20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76400"/>
            <a:ext cx="5400000" cy="1430337"/>
          </a:xfrm>
          <a:solidFill>
            <a:schemeClr val="tx1"/>
          </a:solidFill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Which Personalities do exist?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Google Shape;119;p5">
            <a:extLst>
              <a:ext uri="{FF2B5EF4-FFF2-40B4-BE49-F238E27FC236}">
                <a16:creationId xmlns:a16="http://schemas.microsoft.com/office/drawing/2014/main" id="{A4BAE04F-099F-42CA-AA93-ECEA2FDF3970}"/>
              </a:ext>
            </a:extLst>
          </p:cNvPr>
          <p:cNvSpPr/>
          <p:nvPr/>
        </p:nvSpPr>
        <p:spPr>
          <a:xfrm rot="5400000">
            <a:off x="9106960" y="3656689"/>
            <a:ext cx="5486400" cy="395519"/>
          </a:xfrm>
          <a:prstGeom prst="rect">
            <a:avLst/>
          </a:prstGeom>
          <a:solidFill>
            <a:srgbClr val="00A7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Space Propulsion ENG-510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9;p5">
            <a:extLst>
              <a:ext uri="{FF2B5EF4-FFF2-40B4-BE49-F238E27FC236}">
                <a16:creationId xmlns:a16="http://schemas.microsoft.com/office/drawing/2014/main" id="{7F089A66-2ECF-42BF-9CE6-A196B9D774E5}"/>
              </a:ext>
            </a:extLst>
          </p:cNvPr>
          <p:cNvSpPr/>
          <p:nvPr/>
        </p:nvSpPr>
        <p:spPr>
          <a:xfrm rot="16200000">
            <a:off x="-2178160" y="3433489"/>
            <a:ext cx="5040000" cy="39551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lang="de-DE" sz="2400" b="1" dirty="0">
                <a:solidFill>
                  <a:schemeClr val="bg1"/>
                </a:solidFill>
              </a:rPr>
              <a:t>L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–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Personalities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Icebreaker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" name="Tabelle 7">
            <a:extLst>
              <a:ext uri="{FF2B5EF4-FFF2-40B4-BE49-F238E27FC236}">
                <a16:creationId xmlns:a16="http://schemas.microsoft.com/office/drawing/2014/main" id="{36EF6501-A974-48B8-AA1F-0FE9C972E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145771"/>
              </p:ext>
            </p:extLst>
          </p:nvPr>
        </p:nvGraphicFramePr>
        <p:xfrm>
          <a:off x="1807148" y="2377890"/>
          <a:ext cx="8128000" cy="3291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3009608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427027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045865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67603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ISTJ</a:t>
                      </a:r>
                    </a:p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INTJ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ESTJ</a:t>
                      </a:r>
                    </a:p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ENTJ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999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ISTP</a:t>
                      </a:r>
                    </a:p>
                    <a:p>
                      <a:pPr algn="ctr"/>
                      <a:r>
                        <a:rPr lang="en-US" sz="24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INTP</a:t>
                      </a:r>
                    </a:p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ESTP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ENTP</a:t>
                      </a:r>
                    </a:p>
                    <a:p>
                      <a:pPr algn="ctr"/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781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ISFJ</a:t>
                      </a:r>
                    </a:p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INFJ</a:t>
                      </a:r>
                    </a:p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ESFJ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ENFJ</a:t>
                      </a:r>
                    </a:p>
                    <a:p>
                      <a:pPr algn="ctr"/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ISFP</a:t>
                      </a:r>
                    </a:p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INFP</a:t>
                      </a:r>
                    </a:p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ESFP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ENFP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453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31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C04D4F0-9F00-D043-B80F-52268AB00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Objective: To understand + accept different personalities</a:t>
            </a:r>
            <a:endParaRPr lang="en-US" dirty="0"/>
          </a:p>
          <a:p>
            <a:r>
              <a:rPr lang="en-US" dirty="0"/>
              <a:t>Recap:</a:t>
            </a:r>
          </a:p>
          <a:p>
            <a:pPr lvl="1">
              <a:defRPr/>
            </a:pPr>
            <a:r>
              <a:rPr lang="en-US" sz="2000" dirty="0"/>
              <a:t>There are no good or bad personalities!</a:t>
            </a:r>
          </a:p>
          <a:p>
            <a:pPr lvl="1">
              <a:defRPr/>
            </a:pPr>
            <a:r>
              <a:rPr lang="en-US" sz="2000" dirty="0"/>
              <a:t>It is good to have different personalities in one team!</a:t>
            </a:r>
          </a:p>
          <a:p>
            <a:pPr lvl="1">
              <a:defRPr/>
            </a:pPr>
            <a:r>
              <a:rPr lang="en-US" sz="2000" dirty="0"/>
              <a:t>How different could you behave compared to your real personality?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76400"/>
            <a:ext cx="5400000" cy="1430337"/>
          </a:xfrm>
          <a:solidFill>
            <a:schemeClr val="tx1"/>
          </a:solidFill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Which Personalities do exist?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Google Shape;119;p5">
            <a:extLst>
              <a:ext uri="{FF2B5EF4-FFF2-40B4-BE49-F238E27FC236}">
                <a16:creationId xmlns:a16="http://schemas.microsoft.com/office/drawing/2014/main" id="{A4BAE04F-099F-42CA-AA93-ECEA2FDF3970}"/>
              </a:ext>
            </a:extLst>
          </p:cNvPr>
          <p:cNvSpPr/>
          <p:nvPr/>
        </p:nvSpPr>
        <p:spPr>
          <a:xfrm rot="5400000">
            <a:off x="9106960" y="3656689"/>
            <a:ext cx="5486400" cy="395519"/>
          </a:xfrm>
          <a:prstGeom prst="rect">
            <a:avLst/>
          </a:prstGeom>
          <a:solidFill>
            <a:srgbClr val="00A7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Space Propulsion ENG-510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9;p5">
            <a:extLst>
              <a:ext uri="{FF2B5EF4-FFF2-40B4-BE49-F238E27FC236}">
                <a16:creationId xmlns:a16="http://schemas.microsoft.com/office/drawing/2014/main" id="{7F089A66-2ECF-42BF-9CE6-A196B9D774E5}"/>
              </a:ext>
            </a:extLst>
          </p:cNvPr>
          <p:cNvSpPr/>
          <p:nvPr/>
        </p:nvSpPr>
        <p:spPr>
          <a:xfrm rot="16200000">
            <a:off x="-2178160" y="3433489"/>
            <a:ext cx="5040000" cy="39551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lang="de-DE" sz="2400" b="1" dirty="0">
                <a:solidFill>
                  <a:schemeClr val="bg1"/>
                </a:solidFill>
              </a:rPr>
              <a:t>L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–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Personalities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Icebreaker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991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C04D4F0-9F00-D043-B80F-52268AB00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Objective: </a:t>
            </a:r>
            <a:r>
              <a:rPr lang="en-US" dirty="0">
                <a:solidFill>
                  <a:schemeClr val="tx1"/>
                </a:solidFill>
              </a:rPr>
              <a:t>What do we know on Teammates </a:t>
            </a:r>
          </a:p>
          <a:p>
            <a:r>
              <a:rPr lang="en-US" dirty="0"/>
              <a:t>Find out as much as you can:</a:t>
            </a:r>
          </a:p>
          <a:p>
            <a:pPr lvl="1">
              <a:defRPr/>
            </a:pPr>
            <a:r>
              <a:rPr lang="en-US" sz="2000" dirty="0"/>
              <a:t>Do not talk about EPFL studies</a:t>
            </a:r>
          </a:p>
          <a:p>
            <a:pPr lvl="1">
              <a:defRPr/>
            </a:pPr>
            <a:r>
              <a:rPr lang="en-US" sz="2000" dirty="0"/>
              <a:t>5 mins for your own answers</a:t>
            </a:r>
          </a:p>
          <a:p>
            <a:pPr lvl="1">
              <a:defRPr/>
            </a:pPr>
            <a:r>
              <a:rPr lang="en-US" sz="2000" dirty="0"/>
              <a:t>5 mins for exchange with neighbor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76400"/>
            <a:ext cx="5400000" cy="1430337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 we know on Teammates?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Google Shape;119;p5">
            <a:extLst>
              <a:ext uri="{FF2B5EF4-FFF2-40B4-BE49-F238E27FC236}">
                <a16:creationId xmlns:a16="http://schemas.microsoft.com/office/drawing/2014/main" id="{A4BAE04F-099F-42CA-AA93-ECEA2FDF3970}"/>
              </a:ext>
            </a:extLst>
          </p:cNvPr>
          <p:cNvSpPr/>
          <p:nvPr/>
        </p:nvSpPr>
        <p:spPr>
          <a:xfrm rot="5400000">
            <a:off x="9106960" y="3656689"/>
            <a:ext cx="5486400" cy="395519"/>
          </a:xfrm>
          <a:prstGeom prst="rect">
            <a:avLst/>
          </a:prstGeom>
          <a:solidFill>
            <a:srgbClr val="00A7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Space Propulsion ENG-510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9;p5">
            <a:extLst>
              <a:ext uri="{FF2B5EF4-FFF2-40B4-BE49-F238E27FC236}">
                <a16:creationId xmlns:a16="http://schemas.microsoft.com/office/drawing/2014/main" id="{7F089A66-2ECF-42BF-9CE6-A196B9D774E5}"/>
              </a:ext>
            </a:extLst>
          </p:cNvPr>
          <p:cNvSpPr/>
          <p:nvPr/>
        </p:nvSpPr>
        <p:spPr>
          <a:xfrm rot="16200000">
            <a:off x="-2178160" y="3433489"/>
            <a:ext cx="5040000" cy="39551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lang="de-DE" sz="2400" b="1" dirty="0">
                <a:solidFill>
                  <a:schemeClr val="bg1"/>
                </a:solidFill>
              </a:rPr>
              <a:t>L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–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Personalities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Icebreaker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317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C04D4F0-9F00-D043-B80F-52268AB00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Objective: </a:t>
            </a:r>
            <a:r>
              <a:rPr lang="en-US" dirty="0">
                <a:solidFill>
                  <a:schemeClr val="tx1"/>
                </a:solidFill>
              </a:rPr>
              <a:t>What do we know on Teammates </a:t>
            </a:r>
          </a:p>
          <a:p>
            <a:r>
              <a:rPr lang="en-US" dirty="0"/>
              <a:t>What personal achievement are you most proud of?</a:t>
            </a:r>
          </a:p>
          <a:p>
            <a:r>
              <a:rPr lang="en-US" dirty="0"/>
              <a:t>What is your key talent?</a:t>
            </a:r>
          </a:p>
          <a:p>
            <a:r>
              <a:rPr lang="en-US" dirty="0"/>
              <a:t>What is your favorite hobby?</a:t>
            </a:r>
          </a:p>
          <a:p>
            <a:r>
              <a:rPr lang="en-US" dirty="0"/>
              <a:t>What would you like people to say about you?</a:t>
            </a:r>
          </a:p>
          <a:p>
            <a:r>
              <a:rPr lang="en-US" dirty="0"/>
              <a:t>What human quality do you admire the most?</a:t>
            </a:r>
          </a:p>
          <a:p>
            <a:r>
              <a:rPr lang="en-US" dirty="0"/>
              <a:t>What is your most memorable film?</a:t>
            </a:r>
          </a:p>
          <a:p>
            <a:r>
              <a:rPr lang="en-US" dirty="0"/>
              <a:t>What would be the most audacious thing that you have every done?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76400"/>
            <a:ext cx="5400000" cy="1430337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 we know on Teammates?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Google Shape;119;p5">
            <a:extLst>
              <a:ext uri="{FF2B5EF4-FFF2-40B4-BE49-F238E27FC236}">
                <a16:creationId xmlns:a16="http://schemas.microsoft.com/office/drawing/2014/main" id="{A4BAE04F-099F-42CA-AA93-ECEA2FDF3970}"/>
              </a:ext>
            </a:extLst>
          </p:cNvPr>
          <p:cNvSpPr/>
          <p:nvPr/>
        </p:nvSpPr>
        <p:spPr>
          <a:xfrm rot="5400000">
            <a:off x="9106960" y="3656689"/>
            <a:ext cx="5486400" cy="395519"/>
          </a:xfrm>
          <a:prstGeom prst="rect">
            <a:avLst/>
          </a:prstGeom>
          <a:solidFill>
            <a:srgbClr val="00A7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Space Propulsion ENG-510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9;p5">
            <a:extLst>
              <a:ext uri="{FF2B5EF4-FFF2-40B4-BE49-F238E27FC236}">
                <a16:creationId xmlns:a16="http://schemas.microsoft.com/office/drawing/2014/main" id="{7F089A66-2ECF-42BF-9CE6-A196B9D774E5}"/>
              </a:ext>
            </a:extLst>
          </p:cNvPr>
          <p:cNvSpPr/>
          <p:nvPr/>
        </p:nvSpPr>
        <p:spPr>
          <a:xfrm rot="16200000">
            <a:off x="-2178160" y="3433489"/>
            <a:ext cx="5040000" cy="39551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lang="de-DE" sz="2400" b="1" dirty="0">
                <a:solidFill>
                  <a:schemeClr val="bg1"/>
                </a:solidFill>
              </a:rPr>
              <a:t>L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–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Personalities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Icebreaker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539107"/>
      </p:ext>
    </p:extLst>
  </p:cSld>
  <p:clrMapOvr>
    <a:masterClrMapping/>
  </p:clrMapOvr>
</p:sld>
</file>

<file path=ppt/theme/theme1.xml><?xml version="1.0" encoding="utf-8"?>
<a:theme xmlns:a="http://schemas.openxmlformats.org/drawingml/2006/main" name="EPFL eSpace">
  <a:themeElements>
    <a:clrScheme name="EPFL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Microsoft Office PowerPoint</Application>
  <PresentationFormat>Breitbild</PresentationFormat>
  <Paragraphs>112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Microsoft Sans Serif</vt:lpstr>
      <vt:lpstr>Inter</vt:lpstr>
      <vt:lpstr>Libre Franklin</vt:lpstr>
      <vt:lpstr>Noto Sans Symbols</vt:lpstr>
      <vt:lpstr>Arial</vt:lpstr>
      <vt:lpstr>Calibri</vt:lpstr>
      <vt:lpstr>EPFL eSpace</vt:lpstr>
      <vt:lpstr>EPFL  Space Center eSpace</vt:lpstr>
      <vt:lpstr>Lecture # 1 Exercise</vt:lpstr>
      <vt:lpstr>Which Personalities do exist?</vt:lpstr>
      <vt:lpstr>Which Personalities do exist?</vt:lpstr>
      <vt:lpstr>Which Personalities do exist?</vt:lpstr>
      <vt:lpstr>Which Personalities do exist?</vt:lpstr>
      <vt:lpstr>Which Personalities do exist?</vt:lpstr>
      <vt:lpstr>What do we know on Teammates?</vt:lpstr>
      <vt:lpstr>What do we know on Teammates?</vt:lpstr>
      <vt:lpstr>What do we know on Teammates?</vt:lpstr>
      <vt:lpstr>What do we know on Teammates?</vt:lpstr>
      <vt:lpstr>What do we know on Teammates?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EPFL Space Center eSpace</dc:title>
  <dc:creator>Andrew Crawford</dc:creator>
  <cp:lastModifiedBy>Jaeger, Markus</cp:lastModifiedBy>
  <cp:revision>91</cp:revision>
  <cp:lastPrinted>2024-02-20T05:07:52Z</cp:lastPrinted>
  <dcterms:created xsi:type="dcterms:W3CDTF">2019-11-01T10:56:50Z</dcterms:created>
  <dcterms:modified xsi:type="dcterms:W3CDTF">2025-02-18T04:32:16Z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759ad60f-940b-4c70-81a9-ac559461b0e8</vt:lpwstr>
  </property>
  <property fmtid="{D5CDD505-2E9C-101B-9397-08002B2CF9AE}" pid="3" name="TaggedBy">
    <vt:lpwstr>JAMA188</vt:lpwstr>
  </property>
  <property fmtid="{D5CDD505-2E9C-101B-9397-08002B2CF9AE}" pid="4" name="L">
    <vt:lpwstr>XXPRI</vt:lpwstr>
  </property>
  <property fmtid="{D5CDD505-2E9C-101B-9397-08002B2CF9AE}" pid="5" name="STAMP">
    <vt:lpwstr>NO</vt:lpwstr>
  </property>
</Properties>
</file>